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25"/>
  </p:notesMasterIdLst>
  <p:sldIdLst>
    <p:sldId id="256" r:id="rId2"/>
    <p:sldId id="860" r:id="rId3"/>
    <p:sldId id="921" r:id="rId4"/>
    <p:sldId id="433" r:id="rId5"/>
    <p:sldId id="471" r:id="rId6"/>
    <p:sldId id="923" r:id="rId7"/>
    <p:sldId id="478" r:id="rId8"/>
    <p:sldId id="499" r:id="rId9"/>
    <p:sldId id="504" r:id="rId10"/>
    <p:sldId id="481" r:id="rId11"/>
    <p:sldId id="490" r:id="rId12"/>
    <p:sldId id="491" r:id="rId13"/>
    <p:sldId id="503" r:id="rId14"/>
    <p:sldId id="502" r:id="rId15"/>
    <p:sldId id="501" r:id="rId16"/>
    <p:sldId id="506" r:id="rId17"/>
    <p:sldId id="483" r:id="rId18"/>
    <p:sldId id="507" r:id="rId19"/>
    <p:sldId id="498" r:id="rId20"/>
    <p:sldId id="484" r:id="rId21"/>
    <p:sldId id="500" r:id="rId22"/>
    <p:sldId id="505" r:id="rId23"/>
    <p:sldId id="922" r:id="rId24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719C"/>
    <a:srgbClr val="EF7D1D"/>
    <a:srgbClr val="C14026"/>
    <a:srgbClr val="57A2C5"/>
    <a:srgbClr val="36544F"/>
    <a:srgbClr val="025249"/>
    <a:srgbClr val="D4EBE9"/>
    <a:srgbClr val="60978F"/>
    <a:srgbClr val="5AB88F"/>
    <a:srgbClr val="E998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10"/>
    <p:restoredTop sz="90748" autoAdjust="0"/>
  </p:normalViewPr>
  <p:slideViewPr>
    <p:cSldViewPr snapToGrid="0" snapToObjects="1">
      <p:cViewPr varScale="1">
        <p:scale>
          <a:sx n="116" d="100"/>
          <a:sy n="116" d="100"/>
        </p:scale>
        <p:origin x="1984" y="17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30.12.19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120924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312689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506251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81154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02989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062409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12/30/19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thenewstack.io/spring-rod-johnson-enterprise-java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typescriptlang.org/" TargetMode="Externa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967EA717-DB57-974C-A83A-3D8631D1F85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801"/>
          <a:stretch/>
        </p:blipFill>
        <p:spPr>
          <a:xfrm>
            <a:off x="0" y="0"/>
            <a:ext cx="9906000" cy="6858000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441C5BF5-5502-B348-A3BA-67588F2EAC8F}"/>
              </a:ext>
            </a:extLst>
          </p:cNvPr>
          <p:cNvSpPr/>
          <p:nvPr/>
        </p:nvSpPr>
        <p:spPr>
          <a:xfrm>
            <a:off x="1" y="1"/>
            <a:ext cx="9905999" cy="6857999"/>
          </a:xfrm>
          <a:prstGeom prst="rect">
            <a:avLst/>
          </a:prstGeom>
          <a:solidFill>
            <a:srgbClr val="D4EBE9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/>
          <p:cNvSpPr/>
          <p:nvPr/>
        </p:nvSpPr>
        <p:spPr>
          <a:xfrm>
            <a:off x="11162" y="1734419"/>
            <a:ext cx="9894837" cy="1862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15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TypeScript</a:t>
            </a:r>
            <a:r>
              <a:rPr lang="de-DE" sz="4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A7102336-6542-AA44-9A06-FF696ECCAF02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itel 3">
            <a:extLst>
              <a:ext uri="{FF2B5EF4-FFF2-40B4-BE49-F238E27FC236}">
                <a16:creationId xmlns:a16="http://schemas.microsoft.com/office/drawing/2014/main" id="{DE284912-47B9-D74E-8811-109CF75DE8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>
                <a:solidFill>
                  <a:srgbClr val="D4EBE9"/>
                </a:solidFill>
              </a:rPr>
              <a:t>JUG Hamburg | Januar 2020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DA6C6AF-6633-594C-AC68-9C32B87C939D}"/>
              </a:ext>
            </a:extLst>
          </p:cNvPr>
          <p:cNvSpPr/>
          <p:nvPr/>
        </p:nvSpPr>
        <p:spPr>
          <a:xfrm>
            <a:off x="953754" y="1343933"/>
            <a:ext cx="4579101" cy="649942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JavaScript ohne </a:t>
            </a:r>
            <a:r>
              <a:rPr lang="de-DE" sz="2400" b="1" dirty="0">
                <a:solidFill>
                  <a:srgbClr val="36544F"/>
                </a:solidFill>
                <a:latin typeface="Montserrat" charset="0"/>
              </a:rPr>
              <a:t>Schrecken</a:t>
            </a:r>
            <a:r>
              <a:rPr lang="de-DE" sz="2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?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EA032C1E-8005-E946-B82A-B490C0CC777E}"/>
              </a:ext>
            </a:extLst>
          </p:cNvPr>
          <p:cNvSpPr/>
          <p:nvPr/>
        </p:nvSpPr>
        <p:spPr>
          <a:xfrm>
            <a:off x="953754" y="3728292"/>
            <a:ext cx="4579101" cy="1392717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b="1" dirty="0">
                <a:solidFill>
                  <a:srgbClr val="36544F"/>
                </a:solidFill>
                <a:latin typeface="Montserrat" charset="0"/>
              </a:rPr>
              <a:t>Eine</a:t>
            </a:r>
            <a:r>
              <a:rPr lang="de-DE" sz="24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2400" b="1" dirty="0">
                <a:solidFill>
                  <a:srgbClr val="9E60B8"/>
                </a:solidFill>
                <a:latin typeface="Montserrat" charset="0"/>
              </a:rPr>
              <a:t>praktische</a:t>
            </a:r>
            <a:r>
              <a:rPr lang="de-DE" sz="24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2400" b="1" dirty="0">
                <a:solidFill>
                  <a:srgbClr val="36544F"/>
                </a:solidFill>
                <a:latin typeface="Montserrat" charset="0"/>
              </a:rPr>
              <a:t>Einführung</a:t>
            </a:r>
          </a:p>
          <a:p>
            <a:endParaRPr lang="de-DE" b="1" dirty="0">
              <a:solidFill>
                <a:srgbClr val="025249"/>
              </a:solidFill>
            </a:endParaRPr>
          </a:p>
          <a:p>
            <a:r>
              <a:rPr lang="de-DE" b="1" dirty="0" err="1">
                <a:solidFill>
                  <a:srgbClr val="025249"/>
                </a:solidFill>
              </a:rPr>
              <a:t>Slides</a:t>
            </a:r>
            <a:r>
              <a:rPr lang="de-DE" b="1" dirty="0">
                <a:solidFill>
                  <a:srgbClr val="025249"/>
                </a:solidFill>
              </a:rPr>
              <a:t>: https://</a:t>
            </a:r>
            <a:r>
              <a:rPr lang="de-DE" b="1" dirty="0" err="1">
                <a:solidFill>
                  <a:srgbClr val="025249"/>
                </a:solidFill>
              </a:rPr>
              <a:t>nils.buzz</a:t>
            </a:r>
            <a:r>
              <a:rPr lang="de-DE" b="1" dirty="0">
                <a:solidFill>
                  <a:srgbClr val="025249"/>
                </a:solidFill>
              </a:rPr>
              <a:t>/</a:t>
            </a:r>
            <a:r>
              <a:rPr lang="de-DE" b="1" dirty="0" err="1">
                <a:solidFill>
                  <a:srgbClr val="025249"/>
                </a:solidFill>
              </a:rPr>
              <a:t>jughh-typescript</a:t>
            </a:r>
            <a:endParaRPr lang="de-DE" b="1" dirty="0">
              <a:solidFill>
                <a:srgbClr val="FF0000"/>
              </a:solidFill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5F9C7886-2C2D-0E4B-83C5-227FC857FF25}"/>
              </a:ext>
            </a:extLst>
          </p:cNvPr>
          <p:cNvSpPr txBox="1"/>
          <p:nvPr/>
        </p:nvSpPr>
        <p:spPr>
          <a:xfrm>
            <a:off x="830577" y="188266"/>
            <a:ext cx="18806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04F0EDC-FFFD-A243-9EAC-0BFDBE0F9393}"/>
              </a:ext>
            </a:extLst>
          </p:cNvPr>
          <p:cNvSpPr txBox="1"/>
          <p:nvPr/>
        </p:nvSpPr>
        <p:spPr>
          <a:xfrm>
            <a:off x="837833" y="503572"/>
            <a:ext cx="20521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Type </a:t>
            </a:r>
            <a:r>
              <a:rPr lang="de-DE" dirty="0" err="1"/>
              <a:t>annotations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Typen verwenden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108055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b="1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Variablen</a:t>
            </a:r>
            <a:endParaRPr lang="en-US" sz="1463" b="1" dirty="0">
              <a:solidFill>
                <a:srgbClr val="EF7D1D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C14026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foo: </a:t>
            </a:r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 // built-in types, for example: string, number,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boolean</a:t>
            </a: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b="1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55865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Type </a:t>
            </a:r>
            <a:r>
              <a:rPr lang="de-DE" dirty="0" err="1"/>
              <a:t>annotations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Typen verwenden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270138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b="1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Variablen</a:t>
            </a:r>
            <a:endParaRPr lang="en-US" sz="1463" b="1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 foo: string; // built-in types, for example: string, number,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boolean</a:t>
            </a: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b="1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b="1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Funktionen</a:t>
            </a:r>
            <a:endParaRPr lang="en-US" sz="1463" b="1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sayIt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(what: string)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return `Saying: ${what}`;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48783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Type </a:t>
            </a:r>
            <a:r>
              <a:rPr lang="de-DE" dirty="0" err="1"/>
              <a:t>annotations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37819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b="1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Variables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 foo: string; // built-in types, for example: string, number,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boolean</a:t>
            </a: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b="1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b="1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b="1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Functions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sayIt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(what: string)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return `Saying: ${what}`;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Typ</a:t>
            </a:r>
            <a:r>
              <a:rPr lang="en-US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Angaben</a:t>
            </a:r>
            <a:r>
              <a:rPr lang="en-US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sind</a:t>
            </a:r>
            <a:r>
              <a:rPr lang="en-US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optional, </a:t>
            </a:r>
            <a:r>
              <a:rPr lang="en-US" sz="1463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Typ</a:t>
            </a:r>
            <a:r>
              <a:rPr lang="en-US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wird</a:t>
            </a:r>
            <a:r>
              <a:rPr lang="en-US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von TS </a:t>
            </a:r>
            <a:r>
              <a:rPr lang="en-US" sz="1463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abgeleitet</a:t>
            </a:r>
            <a:endParaRPr lang="en-US" sz="1463" b="1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let result = 7; //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abgeleiteter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Typ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: number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result =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sayIt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('Lars') //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Fehler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! (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abgeleiteter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Typ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von </a:t>
            </a:r>
            <a:r>
              <a:rPr lang="en-US" sz="1463" b="1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sayIt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: string)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69739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Type </a:t>
            </a:r>
            <a:r>
              <a:rPr lang="de-DE" dirty="0" err="1"/>
              <a:t>annotations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any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Type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386285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 foo: any; //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erlaubt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alle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Typen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kein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-Checking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findet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mehr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statt</a:t>
            </a: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foo = "Klaus"; // OK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foo = 7; // OK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foo = null; // OK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16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weist </a:t>
            </a:r>
            <a:r>
              <a:rPr lang="de-DE" sz="16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any</a:t>
            </a:r>
            <a:r>
              <a:rPr lang="de-DE" sz="16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implizit immer dann zu, wenn TS keinen Typ bestimmen kann: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function</a:t>
            </a:r>
            <a:r>
              <a:rPr lang="de-DE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sayWhat</a:t>
            </a:r>
            <a:r>
              <a:rPr lang="de-DE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(s) {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// s ist </a:t>
            </a:r>
            <a:r>
              <a:rPr lang="de-DE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any</a:t>
            </a:r>
            <a:endParaRPr lang="de-DE" sz="1463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}</a:t>
            </a: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b="1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600" dirty="0" err="1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Im</a:t>
            </a:r>
            <a:r>
              <a:rPr lang="en-US" sz="1600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"strict mode" </a:t>
            </a:r>
            <a:r>
              <a:rPr lang="en-US" sz="1600" dirty="0" err="1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weist</a:t>
            </a:r>
            <a:r>
              <a:rPr lang="en-US" sz="1600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TypeScript </a:t>
            </a:r>
            <a:r>
              <a:rPr lang="en-US" sz="1600" dirty="0" err="1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nie</a:t>
            </a:r>
            <a:r>
              <a:rPr lang="en-US" sz="1600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"any" </a:t>
            </a:r>
            <a:r>
              <a:rPr lang="en-US" sz="1600" dirty="0" err="1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zu</a:t>
            </a:r>
            <a:r>
              <a:rPr lang="en-US" sz="1600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, </a:t>
            </a:r>
            <a:r>
              <a:rPr lang="en-US" sz="1600" dirty="0" err="1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stattdessen</a:t>
            </a:r>
            <a:r>
              <a:rPr lang="en-US" sz="1600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</a:t>
            </a:r>
            <a:r>
              <a:rPr lang="en-US" sz="1600" dirty="0" err="1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gibt</a:t>
            </a:r>
            <a:r>
              <a:rPr lang="en-US" sz="1600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</a:t>
            </a:r>
            <a:r>
              <a:rPr lang="en-US" sz="1600" dirty="0" err="1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es</a:t>
            </a:r>
            <a:r>
              <a:rPr lang="en-US" sz="1600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</a:t>
            </a:r>
            <a:r>
              <a:rPr lang="en-US" sz="1600" dirty="0" err="1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einen</a:t>
            </a:r>
            <a:r>
              <a:rPr lang="en-US" sz="1600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</a:t>
            </a:r>
            <a:r>
              <a:rPr lang="en-US" sz="1600" dirty="0" err="1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Fehler</a:t>
            </a:r>
            <a:r>
              <a:rPr lang="en-US" sz="1600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(man </a:t>
            </a:r>
            <a:r>
              <a:rPr lang="en-US" sz="1600" dirty="0" err="1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kann</a:t>
            </a:r>
            <a:r>
              <a:rPr lang="en-US" sz="1600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</a:t>
            </a:r>
            <a:r>
              <a:rPr lang="en-US" sz="1600" dirty="0" err="1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aber</a:t>
            </a:r>
            <a:r>
              <a:rPr lang="en-US" sz="1600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</a:t>
            </a:r>
            <a:r>
              <a:rPr lang="en-US" sz="1600" dirty="0" err="1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selber</a:t>
            </a:r>
            <a:r>
              <a:rPr lang="en-US" sz="1600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any </a:t>
            </a:r>
            <a:r>
              <a:rPr lang="en-US" sz="1600" dirty="0" err="1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verwenden</a:t>
            </a:r>
            <a:r>
              <a:rPr lang="en-US" sz="1600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7310473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Union </a:t>
            </a:r>
            <a:r>
              <a:rPr lang="de-DE" dirty="0" err="1"/>
              <a:t>Types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b="1" i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Union Type 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zeigt an, das ein Wert </a:t>
            </a:r>
            <a:r>
              <a:rPr lang="de-DE" sz="24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verschiedene Typen 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haben</a:t>
            </a:r>
            <a:endParaRPr lang="de-DE" sz="2400" b="1" i="1" dirty="0">
              <a:solidFill>
                <a:srgbClr val="EF7D1D"/>
              </a:solidFill>
              <a:latin typeface="Source Sans Pro" panose="020B0503030403020204" pitchFamily="34" charset="77"/>
              <a:ea typeface="Source Sans Pro" charset="0"/>
              <a:cs typeface="Source Sans Pro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189096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 foo: </a:t>
            </a:r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 </a:t>
            </a:r>
            <a:r>
              <a:rPr lang="en-US" sz="1463" dirty="0">
                <a:solidFill>
                  <a:srgbClr val="57A2C5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|</a:t>
            </a:r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number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foo = 7; // OK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" charset="0"/>
              </a:rPr>
              <a:t>foo = "Seven"; // </a:t>
            </a:r>
            <a:r>
              <a:rPr lang="en-US" sz="1463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" charset="0"/>
              </a:rPr>
              <a:t>auch</a:t>
            </a:r>
            <a:r>
              <a:rPr lang="en-US" sz="1463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" charset="0"/>
              </a:rPr>
              <a:t> OK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" charset="0"/>
              </a:rPr>
              <a:t>foo = false; // </a:t>
            </a:r>
            <a:r>
              <a:rPr lang="en-US" sz="1463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" charset="0"/>
              </a:rPr>
              <a:t>Fehler</a:t>
            </a:r>
            <a:endParaRPr lang="en-US" sz="1463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54140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Null und </a:t>
            </a:r>
            <a:r>
              <a:rPr lang="de-DE" dirty="0" err="1"/>
              <a:t>undefined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i="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null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b="1" i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undefined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sind eigene Typen in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2400" b="1" i="1" dirty="0">
              <a:solidFill>
                <a:srgbClr val="EF7D1D"/>
              </a:solidFill>
              <a:latin typeface="Source Sans Pro" panose="020B0503030403020204" pitchFamily="34" charset="77"/>
              <a:ea typeface="Source Sans Pro" charset="0"/>
              <a:cs typeface="Source Sans Pro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501483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Typen sind nicht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nullable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können nicht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undefined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sein (mit "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strictNullChecks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")</a:t>
            </a:r>
          </a:p>
          <a:p>
            <a:pPr>
              <a:lnSpc>
                <a:spcPct val="13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30000"/>
              </a:lnSpc>
            </a:pP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let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a: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string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"Klaus";</a:t>
            </a:r>
          </a:p>
          <a:p>
            <a:pPr>
              <a:lnSpc>
                <a:spcPct val="130000"/>
              </a:lnSpc>
            </a:pP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a = null; // Error</a:t>
            </a:r>
          </a:p>
          <a:p>
            <a:pPr>
              <a:lnSpc>
                <a:spcPct val="13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30000"/>
              </a:lnSpc>
            </a:pPr>
            <a:r>
              <a:rPr lang="de-DE" sz="2000" dirty="0">
                <a:solidFill>
                  <a:srgbClr val="41719C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Mit Union type können wir null zulassen:</a:t>
            </a:r>
          </a:p>
          <a:p>
            <a:pPr>
              <a:lnSpc>
                <a:spcPct val="130000"/>
              </a:lnSpc>
            </a:pP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let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a: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string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| null = "Klaus;</a:t>
            </a:r>
          </a:p>
          <a:p>
            <a:pPr>
              <a:lnSpc>
                <a:spcPct val="130000"/>
              </a:lnSpc>
            </a:pP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a = null; // OK</a:t>
            </a:r>
          </a:p>
          <a:p>
            <a:pPr>
              <a:lnSpc>
                <a:spcPct val="13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30000"/>
              </a:lnSpc>
            </a:pPr>
            <a:r>
              <a:rPr lang="de-DE" sz="2000" dirty="0">
                <a:solidFill>
                  <a:srgbClr val="41719C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Gleiches gilt für </a:t>
            </a:r>
            <a:r>
              <a:rPr lang="de-DE" sz="2000" dirty="0" err="1">
                <a:solidFill>
                  <a:srgbClr val="41719C"/>
                </a:solidFill>
                <a:latin typeface="Source Sans Pro" panose="020B0503030403020204" pitchFamily="34" charset="77"/>
                <a:ea typeface="Source Code Pro" panose="020B0509030403020204" pitchFamily="49" charset="0"/>
                <a:cs typeface="Source Sans Pro" charset="0"/>
              </a:rPr>
              <a:t>undefined</a:t>
            </a:r>
            <a:r>
              <a:rPr lang="de-DE" sz="2000" dirty="0">
                <a:solidFill>
                  <a:srgbClr val="41719C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:</a:t>
            </a:r>
          </a:p>
          <a:p>
            <a:pPr>
              <a:lnSpc>
                <a:spcPct val="130000"/>
              </a:lnSpc>
            </a:pP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let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a: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string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|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undefined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;</a:t>
            </a:r>
          </a:p>
          <a:p>
            <a:pPr>
              <a:lnSpc>
                <a:spcPct val="130000"/>
              </a:lnSpc>
            </a:pPr>
            <a:endParaRPr lang="de-DE" sz="1600" dirty="0">
              <a:solidFill>
                <a:srgbClr val="41719C"/>
              </a:solidFill>
              <a:latin typeface="Source Sans Pro" panose="020B0503030403020204" pitchFamily="34" charset="77"/>
              <a:ea typeface="Source Sans Pro" charset="0"/>
              <a:cs typeface="Source Sans Pro" charset="0"/>
            </a:endParaRPr>
          </a:p>
          <a:p>
            <a:pPr>
              <a:lnSpc>
                <a:spcPct val="130000"/>
              </a:lnSpc>
            </a:pPr>
            <a:r>
              <a:rPr lang="de-DE" sz="2000" dirty="0">
                <a:solidFill>
                  <a:srgbClr val="41719C"/>
                </a:solidFill>
                <a:latin typeface="Source Sans Pro" panose="020B0503030403020204" pitchFamily="34" charset="77"/>
              </a:rPr>
              <a:t>Empfehlung: bei neuen Projekten "</a:t>
            </a:r>
            <a:r>
              <a:rPr lang="de-DE" sz="2000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strictNullChecks</a:t>
            </a:r>
            <a:r>
              <a:rPr lang="de-DE" sz="2000" dirty="0">
                <a:solidFill>
                  <a:srgbClr val="41719C"/>
                </a:solidFill>
                <a:latin typeface="Source Sans Pro" panose="020B0503030403020204" pitchFamily="34" charset="77"/>
              </a:rPr>
              <a:t>" einschalten!</a:t>
            </a:r>
          </a:p>
          <a:p>
            <a:pPr>
              <a:lnSpc>
                <a:spcPct val="130000"/>
              </a:lnSpc>
            </a:pPr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90211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String </a:t>
            </a:r>
            <a:r>
              <a:rPr lang="de-DE" dirty="0" err="1"/>
              <a:t>Literal</a:t>
            </a:r>
            <a:r>
              <a:rPr lang="de-DE" dirty="0"/>
              <a:t> Type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Code Pro" panose="020B0509030403020204" pitchFamily="49" charset="0"/>
                <a:cs typeface="Source Sans Pro" charset="0"/>
              </a:rPr>
              <a:t>String </a:t>
            </a:r>
            <a:r>
              <a:rPr lang="de-DE" sz="2400" b="1" dirty="0" err="1">
                <a:solidFill>
                  <a:srgbClr val="EF7D1D"/>
                </a:solidFill>
                <a:latin typeface="Source Sans Pro" panose="020B0503030403020204" pitchFamily="34" charset="77"/>
                <a:ea typeface="Source Code Pro" panose="020B0509030403020204" pitchFamily="49" charset="0"/>
                <a:cs typeface="Source Sans Pro" charset="0"/>
              </a:rPr>
              <a:t>Literal</a:t>
            </a: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Code Pro" panose="020B0509030403020204" pitchFamily="49" charset="0"/>
                <a:cs typeface="Source Sans Pro" charset="0"/>
              </a:rPr>
              <a:t> Type</a:t>
            </a:r>
            <a:endParaRPr lang="de-DE" sz="2400" b="1" dirty="0">
              <a:solidFill>
                <a:srgbClr val="EF7D1D"/>
              </a:solidFill>
              <a:latin typeface="Source Sans Pro" panose="020B0503030403020204" pitchFamily="34" charset="77"/>
              <a:ea typeface="Source Sans Pro" charset="0"/>
              <a:cs typeface="Source Sans Pro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28475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Mit dem "String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Literal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Type" kann definiert werden, welche Werte ein String annehmen kann</a:t>
            </a: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30000"/>
              </a:lnSpc>
            </a:pPr>
            <a:r>
              <a:rPr lang="de-DE" sz="1600" dirty="0">
                <a:solidFill>
                  <a:srgbClr val="C14026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type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Language = "Java" </a:t>
            </a:r>
            <a:r>
              <a:rPr lang="de-DE" sz="16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|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 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TypeScript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";  // Java oder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TypeScript</a:t>
            </a:r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30000"/>
              </a:lnSpc>
            </a:pPr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30000"/>
              </a:lnSpc>
            </a:pP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java:Language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"Java"; // OK</a:t>
            </a:r>
          </a:p>
          <a:p>
            <a:pPr>
              <a:lnSpc>
                <a:spcPct val="130000"/>
              </a:lnSpc>
            </a:pP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cpp:Language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"C++"; // FEHLER</a:t>
            </a:r>
          </a:p>
          <a:p>
            <a:pPr>
              <a:lnSpc>
                <a:spcPct val="13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93228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Eigene Typen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Eigene Typen – Interfaces definieren "Struktur" eines Objektes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189096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chemeClr val="accent2">
                    <a:lumMod val="75000"/>
                  </a:schemeClr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interface 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 {           //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alternativ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type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firstName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string,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string|null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    // nullable Type ("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ein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String </a:t>
            </a:r>
            <a:r>
              <a:rPr lang="en-US" sz="1463" u="sng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oder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null")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age?: number               // optional type (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darf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undefined sein)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6554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Eigene Typen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Eigene Typen – Interfaces definieren "Struktur" eines Objektes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45736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chemeClr val="accent2">
                    <a:lumMod val="75000"/>
                  </a:schemeClr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interface 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 {           //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alternativ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type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firstName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string,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string|null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    // nullable Type ("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ein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String </a:t>
            </a:r>
            <a:r>
              <a:rPr lang="en-US" sz="1463" u="sng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oder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null")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age?: number               // optional type (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darf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undefined sein)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sayHello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(p: Person)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console.log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(`Hello, ${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p.lastName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}`);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p.lastName.toUpperCase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(); //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Fehler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"Object is possibly null"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sayHello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firstName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'Klaus',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null}); // OK</a:t>
            </a:r>
          </a:p>
          <a:p>
            <a:pPr>
              <a:lnSpc>
                <a:spcPct val="120000"/>
              </a:lnSpc>
            </a:pP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sayHello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firstName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'Klaus',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777}); //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Fehler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not a string</a:t>
            </a:r>
          </a:p>
          <a:p>
            <a:pPr>
              <a:lnSpc>
                <a:spcPct val="120000"/>
              </a:lnSpc>
            </a:pP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sayHello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firstName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'Klaus',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'Mueller', age: 32}); // OK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79242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Strukturelle Identität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arbeitet mit "Struktureller Identität" (</a:t>
            </a:r>
            <a:r>
              <a:rPr lang="de-DE" sz="2400" b="1" i="1" dirty="0" err="1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structural</a:t>
            </a:r>
            <a:r>
              <a:rPr lang="de-DE" sz="2400" b="1" i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identity</a:t>
            </a:r>
            <a:r>
              <a:rPr lang="de-DE" sz="2400" b="1" i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)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432220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chemeClr val="accent2">
                    <a:lumMod val="75000"/>
                  </a:schemeClr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interface </a:t>
            </a:r>
            <a:r>
              <a:rPr lang="en-US" sz="1463" b="1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         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name: string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C14026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interface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b="1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Animal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name: string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// Eine Person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erzeugen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…</a:t>
            </a:r>
          </a:p>
          <a:p>
            <a:pPr>
              <a:lnSpc>
                <a:spcPct val="120000"/>
              </a:lnSpc>
            </a:pP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p:</a:t>
            </a:r>
            <a:r>
              <a:rPr lang="en-US" sz="1463" b="1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{ name: 'Klaus' };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// …person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einem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Animal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zuweisen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🤔</a:t>
            </a:r>
          </a:p>
          <a:p>
            <a:pPr>
              <a:lnSpc>
                <a:spcPct val="120000"/>
              </a:lnSpc>
            </a:pP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a:</a:t>
            </a:r>
            <a:r>
              <a:rPr lang="en-US" sz="1463" b="1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Animal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p; // OK, da </a:t>
            </a:r>
            <a:r>
              <a:rPr lang="en-US" sz="1463" b="1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and </a:t>
            </a:r>
            <a:r>
              <a:rPr lang="en-US" sz="1463" b="1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Animal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dieselbe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i="1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Struktur</a:t>
            </a:r>
            <a:r>
              <a:rPr lang="en-US" sz="1463" i="1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haben</a:t>
            </a: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          // (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wäre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in Java/C#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nicht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erlaubt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65180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45957" y="420867"/>
            <a:ext cx="8214107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EE38126-713D-C54E-9416-190104A3F961}"/>
              </a:ext>
            </a:extLst>
          </p:cNvPr>
          <p:cNvSpPr/>
          <p:nvPr/>
        </p:nvSpPr>
        <p:spPr>
          <a:xfrm>
            <a:off x="0" y="2559752"/>
            <a:ext cx="9905999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Trainings, Workshops und Beratung</a:t>
            </a:r>
          </a:p>
          <a:p>
            <a:pPr algn="ctr"/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5789C73-DEE2-2843-AC63-29534975B257}"/>
              </a:ext>
            </a:extLst>
          </p:cNvPr>
          <p:cNvSpPr/>
          <p:nvPr/>
        </p:nvSpPr>
        <p:spPr>
          <a:xfrm>
            <a:off x="7105135" y="5105854"/>
            <a:ext cx="18473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41325458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Klassen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Class Syntax wie in ES6, aber mit Sichtbarkeiten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270138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class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private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name: string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constructor(name: string)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this.name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name;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p = new </a:t>
            </a:r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("Klaus");</a:t>
            </a:r>
          </a:p>
          <a:p>
            <a:pPr>
              <a:lnSpc>
                <a:spcPct val="120000"/>
              </a:lnSpc>
            </a:pP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console.log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p.name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 // FEHLER: "name"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nicht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sichtbar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839197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Generics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Generics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24312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interface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Person { name: string };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interface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Movie { title: string };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persons:</a:t>
            </a:r>
            <a:r>
              <a:rPr lang="en-US" sz="1463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Array</a:t>
            </a: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</a:t>
            </a: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[];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movies:</a:t>
            </a:r>
            <a:r>
              <a:rPr lang="en-US" sz="1463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Array</a:t>
            </a: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Movie</a:t>
            </a: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[];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persons.push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({name: 'Klaus'});      // OK</a:t>
            </a:r>
          </a:p>
          <a:p>
            <a:pPr>
              <a:lnSpc>
                <a:spcPct val="120000"/>
              </a:lnSpc>
            </a:pP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movies.push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({title: 'Batman'});     // OK</a:t>
            </a:r>
          </a:p>
          <a:p>
            <a:pPr>
              <a:lnSpc>
                <a:spcPct val="120000"/>
              </a:lnSpc>
            </a:pP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persons.push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({title: 'Casablanca'}) //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Fehler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(Property 'title' not in Person)</a:t>
            </a:r>
          </a:p>
        </p:txBody>
      </p:sp>
    </p:spTree>
    <p:extLst>
      <p:ext uri="{BB962C8B-B14F-4D97-AF65-F5344CB8AC3E}">
        <p14:creationId xmlns:p14="http://schemas.microsoft.com/office/powerpoint/2010/main" val="36913069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Type </a:t>
            </a:r>
            <a:r>
              <a:rPr lang="de-DE" dirty="0" err="1"/>
              <a:t>Checking</a:t>
            </a:r>
            <a:r>
              <a:rPr lang="de-DE" dirty="0"/>
              <a:t> JavaScript Code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Checking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kann auch für JS Dateien eingeschaltet werden!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313483" y="1929622"/>
            <a:ext cx="9471539" cy="39803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Mit</a:t>
            </a:r>
            <a:r>
              <a:rPr lang="en-US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der </a:t>
            </a:r>
            <a:r>
              <a:rPr lang="en-US" sz="20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ts</a:t>
            </a:r>
            <a:r>
              <a:rPr lang="en-US" sz="20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-check </a:t>
            </a:r>
            <a:r>
              <a:rPr lang="en-US" sz="20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Direktive</a:t>
            </a:r>
            <a:r>
              <a:rPr lang="en-US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am </a:t>
            </a:r>
            <a:r>
              <a:rPr lang="en-US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Anfang</a:t>
            </a:r>
            <a:r>
              <a:rPr lang="en-US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</a:t>
            </a:r>
            <a:r>
              <a:rPr lang="en-US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einer</a:t>
            </a:r>
            <a:r>
              <a:rPr lang="en-US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</a:t>
            </a:r>
            <a:r>
              <a:rPr lang="en-US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Datei</a:t>
            </a:r>
            <a:endParaRPr lang="en-US" sz="2000" b="1" dirty="0">
              <a:solidFill>
                <a:srgbClr val="025249"/>
              </a:solidFill>
              <a:latin typeface="Source Sans Pro Semibold" panose="020B0503030403020204" pitchFamily="34" charset="77"/>
              <a:ea typeface="Source Code Pro Medium" charset="0"/>
              <a:cs typeface="Source Code Pro Medium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"</a:t>
            </a:r>
            <a:r>
              <a:rPr lang="en-US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Typ-Informationen</a:t>
            </a:r>
            <a:r>
              <a:rPr lang="en-US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" </a:t>
            </a:r>
            <a:r>
              <a:rPr lang="en-US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können</a:t>
            </a:r>
            <a:r>
              <a:rPr lang="en-US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</a:t>
            </a:r>
            <a:r>
              <a:rPr lang="en-US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über</a:t>
            </a:r>
            <a:r>
              <a:rPr lang="en-US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</a:t>
            </a:r>
            <a:r>
              <a:rPr lang="en-US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JSDoc</a:t>
            </a:r>
            <a:r>
              <a:rPr lang="en-US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</a:t>
            </a:r>
            <a:r>
              <a:rPr lang="en-US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hinzugefügt</a:t>
            </a:r>
            <a:r>
              <a:rPr lang="en-US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</a:t>
            </a:r>
            <a:r>
              <a:rPr lang="en-US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werden</a:t>
            </a:r>
            <a:endParaRPr lang="en-US" sz="2000" b="1" dirty="0">
              <a:solidFill>
                <a:srgbClr val="025249"/>
              </a:solidFill>
              <a:latin typeface="Source Sans Pro Semibold" panose="020B0503030403020204" pitchFamily="34" charset="77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// </a:t>
            </a:r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@</a:t>
            </a:r>
            <a:r>
              <a:rPr lang="en-US" sz="1463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ts</a:t>
            </a:r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-check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/**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* @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param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  <a:r>
              <a:rPr lang="en-US" sz="1463" dirty="0">
                <a:solidFill>
                  <a:srgbClr val="C14026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 </a:t>
            </a:r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The name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* @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param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  <a:r>
              <a:rPr lang="en-US" sz="1463" dirty="0">
                <a:solidFill>
                  <a:srgbClr val="C14026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number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 </a:t>
            </a:r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age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The age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*/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newPerson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age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463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.toLowerCase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(); // OK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463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age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.toLowerCase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(); // ERROR Property '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toLowerCase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' does not exist on type 'number'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83380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47D97345-43C0-6A4D-BD05-C04BA4F1AC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667" b="6403"/>
          <a:stretch/>
        </p:blipFill>
        <p:spPr>
          <a:xfrm>
            <a:off x="0" y="0"/>
            <a:ext cx="9928323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1164" y="1"/>
            <a:ext cx="9939486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262341" y="1802783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" y="6067777"/>
            <a:ext cx="9928323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/>
              <a:t>@</a:t>
            </a:r>
            <a:r>
              <a:rPr lang="de-DE" sz="1400" spc="80" dirty="0" err="1"/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BBDC070-223F-AA4C-B870-16D823CC1FA8}"/>
              </a:ext>
            </a:extLst>
          </p:cNvPr>
          <p:cNvSpPr/>
          <p:nvPr/>
        </p:nvSpPr>
        <p:spPr>
          <a:xfrm>
            <a:off x="-382172" y="2448485"/>
            <a:ext cx="10277008" cy="18312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13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 Vielen Dank!</a:t>
            </a:r>
            <a:endParaRPr lang="de-DE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8E9C952-7991-E34E-B8C9-B1F4B1A05CA9}"/>
              </a:ext>
            </a:extLst>
          </p:cNvPr>
          <p:cNvSpPr txBox="1"/>
          <p:nvPr/>
        </p:nvSpPr>
        <p:spPr>
          <a:xfrm>
            <a:off x="698375" y="387469"/>
            <a:ext cx="2435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5293E4-AFE3-884E-9A51-1B8C18BA78C7}"/>
              </a:ext>
            </a:extLst>
          </p:cNvPr>
          <p:cNvSpPr txBox="1"/>
          <p:nvPr/>
        </p:nvSpPr>
        <p:spPr>
          <a:xfrm>
            <a:off x="705631" y="702775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D4B14A3C-1AE8-274A-93EA-356102CAF9DD}"/>
              </a:ext>
            </a:extLst>
          </p:cNvPr>
          <p:cNvSpPr/>
          <p:nvPr/>
        </p:nvSpPr>
        <p:spPr>
          <a:xfrm>
            <a:off x="938463" y="4762900"/>
            <a:ext cx="8261120" cy="1310330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000" b="1" dirty="0" err="1">
                <a:solidFill>
                  <a:srgbClr val="36544F"/>
                </a:solidFill>
              </a:rPr>
              <a:t>Slides</a:t>
            </a:r>
            <a:r>
              <a:rPr lang="de-DE" sz="2000" b="1" dirty="0">
                <a:solidFill>
                  <a:srgbClr val="36544F"/>
                </a:solidFill>
              </a:rPr>
              <a:t>: https://</a:t>
            </a:r>
            <a:r>
              <a:rPr lang="de-DE" sz="2000" b="1" dirty="0" err="1">
                <a:solidFill>
                  <a:srgbClr val="36544F"/>
                </a:solidFill>
              </a:rPr>
              <a:t>nils.buzz</a:t>
            </a:r>
            <a:r>
              <a:rPr lang="de-DE" sz="2000" b="1" dirty="0">
                <a:solidFill>
                  <a:srgbClr val="36544F"/>
                </a:solidFill>
              </a:rPr>
              <a:t>/</a:t>
            </a:r>
            <a:r>
              <a:rPr lang="de-DE" sz="2000" b="1" dirty="0" err="1">
                <a:solidFill>
                  <a:srgbClr val="36544F"/>
                </a:solidFill>
              </a:rPr>
              <a:t>jughh-typescript</a:t>
            </a:r>
            <a:endParaRPr lang="de-DE" sz="2000" b="1" dirty="0">
              <a:solidFill>
                <a:srgbClr val="36544F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000" b="1" dirty="0">
                <a:solidFill>
                  <a:srgbClr val="36544F"/>
                </a:solidFill>
              </a:rPr>
              <a:t>Source Code: https://</a:t>
            </a:r>
            <a:r>
              <a:rPr lang="de-DE" sz="2000" b="1" dirty="0" err="1">
                <a:solidFill>
                  <a:srgbClr val="36544F"/>
                </a:solidFill>
              </a:rPr>
              <a:t>github.com</a:t>
            </a:r>
            <a:r>
              <a:rPr lang="de-DE" sz="2000" b="1" dirty="0">
                <a:solidFill>
                  <a:srgbClr val="36544F"/>
                </a:solidFill>
              </a:rPr>
              <a:t>/</a:t>
            </a:r>
            <a:r>
              <a:rPr lang="de-DE" sz="2000" b="1" dirty="0" err="1">
                <a:solidFill>
                  <a:srgbClr val="36544F"/>
                </a:solidFill>
              </a:rPr>
              <a:t>nilshartmann</a:t>
            </a:r>
            <a:r>
              <a:rPr lang="de-DE" sz="2000" b="1" dirty="0">
                <a:solidFill>
                  <a:srgbClr val="36544F"/>
                </a:solidFill>
              </a:rPr>
              <a:t>/</a:t>
            </a:r>
            <a:r>
              <a:rPr lang="de-DE" sz="2000" b="1" dirty="0" err="1">
                <a:solidFill>
                  <a:srgbClr val="36544F"/>
                </a:solidFill>
              </a:rPr>
              <a:t>typescript</a:t>
            </a:r>
            <a:r>
              <a:rPr lang="de-DE" sz="2000" b="1" dirty="0">
                <a:solidFill>
                  <a:srgbClr val="36544F"/>
                </a:solidFill>
              </a:rPr>
              <a:t>-intro</a:t>
            </a:r>
          </a:p>
          <a:p>
            <a:pPr algn="ctr">
              <a:lnSpc>
                <a:spcPct val="130000"/>
              </a:lnSpc>
            </a:pPr>
            <a:r>
              <a:rPr lang="de-DE" sz="2000" b="1" dirty="0">
                <a:solidFill>
                  <a:srgbClr val="36544F"/>
                </a:solidFill>
              </a:rPr>
              <a:t>Fragen &amp; Kontakt: </a:t>
            </a:r>
            <a:r>
              <a:rPr lang="de-DE" sz="2000" b="1" dirty="0" err="1">
                <a:solidFill>
                  <a:srgbClr val="36544F"/>
                </a:solidFill>
              </a:rPr>
              <a:t>nils@nilshartmann.net</a:t>
            </a:r>
            <a:endParaRPr lang="de-DE" sz="2000" b="1" dirty="0">
              <a:solidFill>
                <a:srgbClr val="36544F"/>
              </a:solidFill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31F9C4D3-C30B-FC47-81EA-BEB376C8B52B}"/>
              </a:ext>
            </a:extLst>
          </p:cNvPr>
          <p:cNvSpPr/>
          <p:nvPr/>
        </p:nvSpPr>
        <p:spPr>
          <a:xfrm rot="16200000">
            <a:off x="6992521" y="926817"/>
            <a:ext cx="188862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400" b="1" dirty="0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b="1" dirty="0" err="1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400" b="1" dirty="0">
              <a:solidFill>
                <a:srgbClr val="1778B8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9B2ACC0E-822C-114F-9F71-1552F1A48F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1002" y="224440"/>
            <a:ext cx="1609260" cy="2347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192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reactbuch.de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1" y="420867"/>
            <a:ext cx="9906000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</a:p>
          <a:p>
            <a:pPr algn="ctr"/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Grundlagen, fortgeschrittene Techniken und Praxistipps</a:t>
            </a:r>
          </a:p>
          <a:p>
            <a:pPr algn="ctr"/>
            <a:r>
              <a:rPr lang="de-DE" b="1" dirty="0">
                <a:solidFill>
                  <a:srgbClr val="B04432"/>
                </a:solidFill>
                <a:latin typeface="Source Sans Pro" charset="0"/>
                <a:ea typeface="Source Sans Pro" charset="0"/>
                <a:cs typeface="Source Sans Pro" charset="0"/>
              </a:rPr>
              <a:t>2. Auflage, Dezember 2019</a:t>
            </a:r>
          </a:p>
          <a:p>
            <a:pPr algn="ctr"/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5789C73-DEE2-2843-AC63-29534975B257}"/>
              </a:ext>
            </a:extLst>
          </p:cNvPr>
          <p:cNvSpPr/>
          <p:nvPr/>
        </p:nvSpPr>
        <p:spPr>
          <a:xfrm>
            <a:off x="7105135" y="5105854"/>
            <a:ext cx="18473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de-DE" sz="1400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C378F66B-F266-9946-9257-A1846B5398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9349" y="1912337"/>
            <a:ext cx="2607301" cy="3802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87749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4959782"/>
            <a:ext cx="99060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6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JavaScript</a:t>
            </a: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2" name="Bild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5932" y="117273"/>
            <a:ext cx="3374136" cy="4907297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 rot="16200000">
            <a:off x="1152277" y="2999367"/>
            <a:ext cx="39503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solidFill>
                  <a:srgbClr val="57A2C5"/>
                </a:solidFill>
              </a:rPr>
              <a:t>https://</a:t>
            </a:r>
            <a:r>
              <a:rPr lang="de-DE" sz="1200" dirty="0" err="1">
                <a:solidFill>
                  <a:srgbClr val="57A2C5"/>
                </a:solidFill>
              </a:rPr>
              <a:t>twitter.com</a:t>
            </a:r>
            <a:r>
              <a:rPr lang="de-DE" sz="1200" dirty="0">
                <a:solidFill>
                  <a:srgbClr val="57A2C5"/>
                </a:solidFill>
              </a:rPr>
              <a:t>/</a:t>
            </a:r>
            <a:r>
              <a:rPr lang="de-DE" sz="1200" dirty="0" err="1">
                <a:solidFill>
                  <a:srgbClr val="57A2C5"/>
                </a:solidFill>
              </a:rPr>
              <a:t>lukaseder</a:t>
            </a:r>
            <a:r>
              <a:rPr lang="de-DE" sz="1200" dirty="0">
                <a:solidFill>
                  <a:srgbClr val="57A2C5"/>
                </a:solidFill>
              </a:rPr>
              <a:t>/</a:t>
            </a:r>
            <a:r>
              <a:rPr lang="de-DE" sz="1200" dirty="0" err="1">
                <a:solidFill>
                  <a:srgbClr val="57A2C5"/>
                </a:solidFill>
              </a:rPr>
              <a:t>status</a:t>
            </a:r>
            <a:r>
              <a:rPr lang="de-DE" sz="1200" dirty="0">
                <a:solidFill>
                  <a:srgbClr val="57A2C5"/>
                </a:solidFill>
              </a:rPr>
              <a:t>/787216648642109441</a:t>
            </a:r>
          </a:p>
        </p:txBody>
      </p:sp>
    </p:spTree>
    <p:extLst>
      <p:ext uri="{BB962C8B-B14F-4D97-AF65-F5344CB8AC3E}">
        <p14:creationId xmlns:p14="http://schemas.microsoft.com/office/powerpoint/2010/main" val="31712337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846747" y="3797848"/>
            <a:ext cx="8212505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TypeScript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1299034" y="627749"/>
            <a:ext cx="7307933" cy="3077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TypeScript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probably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the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most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important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right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now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(...) 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TypeScript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makes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JavaScript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twice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good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,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that’s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conservative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estimate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(...)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In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terms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of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impact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,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TypeScript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the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most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important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thing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right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now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possibly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." 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-- </a:t>
            </a:r>
            <a:r>
              <a:rPr lang="de-DE" sz="2000" dirty="0">
                <a:solidFill>
                  <a:srgbClr val="41719C"/>
                </a:solidFill>
                <a:latin typeface="Source Sans Pro" panose="020B0503030403020204" pitchFamily="34" charset="77"/>
              </a:rPr>
              <a:t>Rod Johnson 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("Erfinder" von Spring), Januar 2018</a:t>
            </a:r>
          </a:p>
          <a:p>
            <a:r>
              <a:rPr lang="de-DE" sz="1400" dirty="0">
                <a:solidFill>
                  <a:srgbClr val="36544F"/>
                </a:solidFill>
                <a:latin typeface="Source Sans Pro" panose="020B0503030403020204" pitchFamily="34" charset="77"/>
              </a:rPr>
              <a:t>(</a:t>
            </a:r>
            <a:r>
              <a:rPr lang="de-DE" sz="1400" dirty="0">
                <a:solidFill>
                  <a:srgbClr val="36544F"/>
                </a:solidFill>
                <a:latin typeface="Source Sans Pro" panose="020B0503030403020204" pitchFamily="34" charset="77"/>
                <a:hlinkClick r:id="rId3"/>
              </a:rPr>
              <a:t>https://thenewstack.io/spring-rod-johnson-enterprise-java/</a:t>
            </a:r>
            <a:r>
              <a:rPr lang="de-DE" sz="1400" dirty="0">
                <a:solidFill>
                  <a:srgbClr val="36544F"/>
                </a:solidFill>
                <a:latin typeface="Source Sans Pro" panose="020B0503030403020204" pitchFamily="34" charset="7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0460633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State </a:t>
            </a:r>
            <a:r>
              <a:rPr lang="de-DE" dirty="0" err="1"/>
              <a:t>of</a:t>
            </a:r>
            <a:r>
              <a:rPr lang="de-DE" dirty="0"/>
              <a:t> JavaScript 2019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129863" y="5385177"/>
            <a:ext cx="730793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41719C"/>
                </a:solidFill>
                <a:latin typeface="Source Sans Pro" panose="020B0503030403020204" pitchFamily="34" charset="77"/>
              </a:rPr>
              <a:t>https://2019.stateofjs.com/</a:t>
            </a:r>
            <a:r>
              <a:rPr lang="de-DE" sz="1400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javascript-flavors</a:t>
            </a:r>
            <a:r>
              <a:rPr lang="de-DE" sz="1400" dirty="0">
                <a:solidFill>
                  <a:srgbClr val="41719C"/>
                </a:solidFill>
                <a:latin typeface="Source Sans Pro" panose="020B0503030403020204" pitchFamily="34" charset="77"/>
              </a:rPr>
              <a:t>/</a:t>
            </a:r>
            <a:r>
              <a:rPr lang="de-DE" sz="1400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typescript</a:t>
            </a:r>
            <a:r>
              <a:rPr lang="de-DE" sz="1400" dirty="0">
                <a:solidFill>
                  <a:srgbClr val="41719C"/>
                </a:solidFill>
                <a:latin typeface="Source Sans Pro" panose="020B0503030403020204" pitchFamily="34" charset="77"/>
              </a:rPr>
              <a:t>/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BF4234C0-11D7-D244-9133-D6E2F5532A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169" y="296512"/>
            <a:ext cx="8923662" cy="5021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4643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TypeScript</a:t>
            </a:r>
            <a:r>
              <a:rPr lang="de-DE" dirty="0"/>
              <a:t> auf einen Blick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674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TypeScript</a:t>
            </a:r>
            <a:r>
              <a:rPr lang="de-DE" sz="24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: Obermenge von JavaScript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Jeder  gültige JavaScript Code ist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gülter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Code </a:t>
            </a:r>
            <a:r>
              <a:rPr lang="de-DE" sz="16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(theoretisch...)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Ergänzt JS um Typ-System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Sichtbarkeiten,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Enums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Dekoratoren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Compiler erzeugt aus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-Code JavaScript (ES3, ES5, ES6)-Code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Entwickelt von Microsoft</a:t>
            </a:r>
          </a:p>
          <a:p>
            <a:pPr marL="742950" lvl="1" indent="-285750">
              <a:lnSpc>
                <a:spcPct val="15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http://www.typescriptlang.org/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Sehr guter IDE Support</a:t>
            </a:r>
          </a:p>
          <a:p>
            <a:pPr marL="742950" lvl="1" indent="-285750">
              <a:lnSpc>
                <a:spcPct val="15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IntelliJ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IDEA, Visual Studio Code</a:t>
            </a:r>
          </a:p>
          <a:p>
            <a:pPr marL="742950" lvl="1" indent="-28575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63041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625613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Praktische Einführung!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800" cap="none" spc="100" dirty="0"/>
              <a:t>https://</a:t>
            </a:r>
            <a:r>
              <a:rPr lang="de-DE" sz="1800" cap="none" spc="100" dirty="0" err="1"/>
              <a:t>github.com</a:t>
            </a:r>
            <a:r>
              <a:rPr lang="de-DE" sz="1800" cap="none" spc="100" dirty="0"/>
              <a:t>/</a:t>
            </a:r>
            <a:r>
              <a:rPr lang="de-DE" sz="1800" cap="none" spc="100" dirty="0" err="1"/>
              <a:t>nilshartmann</a:t>
            </a:r>
            <a:r>
              <a:rPr lang="de-DE" sz="1800" cap="none" spc="100" dirty="0"/>
              <a:t>/</a:t>
            </a:r>
            <a:r>
              <a:rPr lang="de-DE" sz="1800" cap="none" spc="100" dirty="0" err="1"/>
              <a:t>typescript</a:t>
            </a:r>
            <a:r>
              <a:rPr lang="de-DE" sz="1800" cap="none" spc="100" dirty="0"/>
              <a:t>-intro/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9EAA515B-33B7-8E4B-95AB-7869A95FFB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0753" y="254699"/>
            <a:ext cx="6504495" cy="4146388"/>
          </a:xfrm>
          <a:prstGeom prst="rect">
            <a:avLst/>
          </a:prstGeom>
          <a:ln w="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7434707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2298266" y="3797848"/>
            <a:ext cx="5309467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Syntax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391589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1206</Words>
  <Application>Microsoft Macintosh PowerPoint</Application>
  <PresentationFormat>A4-Papier (210 x 297 mm)</PresentationFormat>
  <Paragraphs>225</Paragraphs>
  <Slides>23</Slides>
  <Notes>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23</vt:i4>
      </vt:variant>
    </vt:vector>
  </HeadingPairs>
  <TitlesOfParts>
    <vt:vector size="32" baseType="lpstr">
      <vt:lpstr>Arial</vt:lpstr>
      <vt:lpstr>Calibri</vt:lpstr>
      <vt:lpstr>Calibri Light</vt:lpstr>
      <vt:lpstr>Montserrat</vt:lpstr>
      <vt:lpstr>Source Code Pro</vt:lpstr>
      <vt:lpstr>Source Code Pro Medium</vt:lpstr>
      <vt:lpstr>Source Sans Pro</vt:lpstr>
      <vt:lpstr>Source Sans Pro Semibold</vt:lpstr>
      <vt:lpstr>Office-Design</vt:lpstr>
      <vt:lpstr>JUG Hamburg | Januar 2020 | @nilshartmann</vt:lpstr>
      <vt:lpstr>https://nilshartmann.net</vt:lpstr>
      <vt:lpstr>https://reactbuch.de</vt:lpstr>
      <vt:lpstr>PowerPoint-Präsentation</vt:lpstr>
      <vt:lpstr>PowerPoint-Präsentation</vt:lpstr>
      <vt:lpstr>State of JavaScript 2019</vt:lpstr>
      <vt:lpstr>TypeScript auf einen Blick</vt:lpstr>
      <vt:lpstr>https://github.com/nilshartmann/typescript-intro/</vt:lpstr>
      <vt:lpstr>PowerPoint-Präsentation</vt:lpstr>
      <vt:lpstr>Type annotations</vt:lpstr>
      <vt:lpstr>Type annotations</vt:lpstr>
      <vt:lpstr>Type annotations</vt:lpstr>
      <vt:lpstr>Type annotations</vt:lpstr>
      <vt:lpstr>Union Types</vt:lpstr>
      <vt:lpstr>Null und undefined</vt:lpstr>
      <vt:lpstr>String Literal Type</vt:lpstr>
      <vt:lpstr>Eigene Typen</vt:lpstr>
      <vt:lpstr>Eigene Typen</vt:lpstr>
      <vt:lpstr>Strukturelle Identität</vt:lpstr>
      <vt:lpstr>Klassen</vt:lpstr>
      <vt:lpstr>Generics</vt:lpstr>
      <vt:lpstr>Type Checking JavaScript Code</vt:lpstr>
      <vt:lpstr>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464</cp:revision>
  <cp:lastPrinted>2018-09-28T11:00:41Z</cp:lastPrinted>
  <dcterms:created xsi:type="dcterms:W3CDTF">2016-03-28T15:59:53Z</dcterms:created>
  <dcterms:modified xsi:type="dcterms:W3CDTF">2019-12-30T13:00:32Z</dcterms:modified>
</cp:coreProperties>
</file>

<file path=docProps/thumbnail.jpeg>
</file>